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48" r:id="rId2"/>
    <p:sldId id="281" r:id="rId3"/>
    <p:sldId id="279" r:id="rId4"/>
    <p:sldId id="278" r:id="rId5"/>
    <p:sldId id="312" r:id="rId6"/>
    <p:sldId id="317" r:id="rId7"/>
    <p:sldId id="313" r:id="rId8"/>
    <p:sldId id="315" r:id="rId9"/>
    <p:sldId id="314" r:id="rId10"/>
    <p:sldId id="319" r:id="rId11"/>
    <p:sldId id="320" r:id="rId12"/>
    <p:sldId id="321" r:id="rId13"/>
    <p:sldId id="322" r:id="rId14"/>
    <p:sldId id="323" r:id="rId15"/>
    <p:sldId id="325" r:id="rId16"/>
    <p:sldId id="324" r:id="rId17"/>
    <p:sldId id="328" r:id="rId18"/>
    <p:sldId id="326" r:id="rId19"/>
    <p:sldId id="327" r:id="rId20"/>
    <p:sldId id="329" r:id="rId21"/>
    <p:sldId id="330" r:id="rId22"/>
    <p:sldId id="344" r:id="rId23"/>
    <p:sldId id="345" r:id="rId24"/>
    <p:sldId id="346" r:id="rId25"/>
    <p:sldId id="349" r:id="rId26"/>
    <p:sldId id="347" r:id="rId27"/>
    <p:sldId id="35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EA8B4-337F-48F4-A28A-54E4BA334F60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E797D-1D3D-40F4-BDAD-5329978A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11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448E-5619-413D-B646-D8267AAF81BB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ADFC-0A6A-48D8-9CE5-C1FCD78DC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20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448E-5619-413D-B646-D8267AAF81BB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ADFC-0A6A-48D8-9CE5-C1FCD78DC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61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448E-5619-413D-B646-D8267AAF81BB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ADFC-0A6A-48D8-9CE5-C1FCD78DC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5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448E-5619-413D-B646-D8267AAF81BB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ADFC-0A6A-48D8-9CE5-C1FCD78DC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57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448E-5619-413D-B646-D8267AAF81BB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ADFC-0A6A-48D8-9CE5-C1FCD78DC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4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448E-5619-413D-B646-D8267AAF81BB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ADFC-0A6A-48D8-9CE5-C1FCD78DC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45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448E-5619-413D-B646-D8267AAF81BB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ADFC-0A6A-48D8-9CE5-C1FCD78DC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09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448E-5619-413D-B646-D8267AAF81BB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ADFC-0A6A-48D8-9CE5-C1FCD78DC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47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448E-5619-413D-B646-D8267AAF81BB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ADFC-0A6A-48D8-9CE5-C1FCD78DC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60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448E-5619-413D-B646-D8267AAF81BB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ADFC-0A6A-48D8-9CE5-C1FCD78DC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69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448E-5619-413D-B646-D8267AAF81BB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ADFC-0A6A-48D8-9CE5-C1FCD78DC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08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1448E-5619-413D-B646-D8267AAF81BB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8ADFC-0A6A-48D8-9CE5-C1FCD78DC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395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533400"/>
            <a:ext cx="7772400" cy="5791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Facial Expressions of Android Robots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312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538" y="2667000"/>
            <a:ext cx="8229600" cy="1143000"/>
          </a:xfrm>
        </p:spPr>
        <p:txBody>
          <a:bodyPr/>
          <a:lstStyle/>
          <a:p>
            <a:r>
              <a:rPr lang="en-US" dirty="0" smtClean="0"/>
              <a:t>Professor  Bohr?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494071"/>
            <a:ext cx="4724400" cy="1600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Who says this?</a:t>
            </a:r>
            <a:endParaRPr lang="en-US" sz="4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1" t="24796" r="58173" b="26344"/>
          <a:stretch/>
        </p:blipFill>
        <p:spPr bwMode="auto">
          <a:xfrm>
            <a:off x="0" y="0"/>
            <a:ext cx="2286001" cy="418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81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Sir </a:t>
            </a:r>
            <a:r>
              <a:rPr lang="en-US" dirty="0" err="1" smtClean="0"/>
              <a:t>Issac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9" t="24796" r="58010" b="27376"/>
          <a:stretch/>
        </p:blipFill>
        <p:spPr bwMode="auto">
          <a:xfrm>
            <a:off x="0" y="-12290"/>
            <a:ext cx="2529351" cy="410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05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694" y="228600"/>
            <a:ext cx="6433306" cy="1143000"/>
          </a:xfrm>
        </p:spPr>
        <p:txBody>
          <a:bodyPr/>
          <a:lstStyle/>
          <a:p>
            <a:r>
              <a:rPr lang="en-US" dirty="0" smtClean="0"/>
              <a:t>I am so tired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1" t="24796" r="58011" b="25312"/>
          <a:stretch/>
        </p:blipFill>
        <p:spPr bwMode="auto">
          <a:xfrm>
            <a:off x="11059" y="0"/>
            <a:ext cx="2308125" cy="427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45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6" t="25168" r="58064" b="25677"/>
          <a:stretch/>
        </p:blipFill>
        <p:spPr bwMode="auto">
          <a:xfrm>
            <a:off x="0" y="0"/>
            <a:ext cx="2507227" cy="421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13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To clean the lab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6" t="24086" r="58064" b="28086"/>
          <a:stretch/>
        </p:blipFill>
        <p:spPr bwMode="auto">
          <a:xfrm>
            <a:off x="0" y="14748"/>
            <a:ext cx="2507227" cy="410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99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Oh, no!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6" t="24086" r="58064" b="26710"/>
          <a:stretch/>
        </p:blipFill>
        <p:spPr bwMode="auto">
          <a:xfrm>
            <a:off x="0" y="14748"/>
            <a:ext cx="2507227" cy="421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89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609600"/>
            <a:ext cx="3352800" cy="2209800"/>
          </a:xfrm>
        </p:spPr>
        <p:txBody>
          <a:bodyPr/>
          <a:lstStyle/>
          <a:p>
            <a:r>
              <a:rPr lang="en-US" dirty="0" smtClean="0"/>
              <a:t>Hair, make-up and hat make a woman!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4" t="19290" r="39677" b="15678"/>
          <a:stretch/>
        </p:blipFill>
        <p:spPr bwMode="auto">
          <a:xfrm>
            <a:off x="0" y="17147"/>
            <a:ext cx="5791200" cy="684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03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0" t="11700" r="21076" b="17075"/>
          <a:stretch/>
        </p:blipFill>
        <p:spPr bwMode="auto">
          <a:xfrm>
            <a:off x="9831" y="0"/>
            <a:ext cx="921026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surprise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3377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9" t="12731" r="21936" b="16732"/>
          <a:stretch/>
        </p:blipFill>
        <p:spPr bwMode="auto">
          <a:xfrm>
            <a:off x="17206" y="-71603"/>
            <a:ext cx="9126794" cy="6929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happiness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2709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5" t="11356" r="20000" b="15354"/>
          <a:stretch/>
        </p:blipFill>
        <p:spPr bwMode="auto">
          <a:xfrm>
            <a:off x="-27040" y="-125009"/>
            <a:ext cx="9144001" cy="695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love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2727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G:\L\000000. Lukac Martin\0000. WORK OF MARTIN CONFERENCES AND JOURNAL PAPERS OF MARTIN\2011\papers_latest Martin his own\Presentation-Research-17.03.2009\pics\100_03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31135"/>
            <a:ext cx="5181600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noFill/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Maria Curie-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Sklodowska</a:t>
            </a:r>
            <a:endParaRPr lang="en-US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32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5" t="11699" r="19355" b="16731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Einstein, Oh!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8531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5" t="12043" r="19355" b="17075"/>
          <a:stretch/>
        </p:blipFill>
        <p:spPr bwMode="auto">
          <a:xfrm>
            <a:off x="34413" y="0"/>
            <a:ext cx="910737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00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hr-1 standard sta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-48050"/>
            <a:ext cx="3886200" cy="690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4919008"/>
            <a:ext cx="5638800" cy="1938992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KHR-1</a:t>
            </a:r>
          </a:p>
          <a:p>
            <a:pPr algn="ctr"/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iSOBOT</a:t>
            </a:r>
            <a:endParaRPr lang="en-US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Lynxmotion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Systems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19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600200"/>
          </a:xfrm>
          <a:solidFill>
            <a:srgbClr val="FFFF00"/>
          </a:solidFill>
        </p:spPr>
        <p:txBody>
          <a:bodyPr>
            <a:noAutofit/>
          </a:bodyPr>
          <a:lstStyle/>
          <a:p>
            <a:pPr lvl="0"/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Conclusions</a:t>
            </a:r>
            <a:endParaRPr lang="en-US" sz="11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43875" cy="4768453"/>
          </a:xfrm>
        </p:spPr>
        <p:txBody>
          <a:bodyPr>
            <a:normAutofit/>
          </a:bodyPr>
          <a:lstStyle/>
          <a:p>
            <a:pPr marL="285740" indent="0">
              <a:buSzPct val="78000"/>
              <a:buNone/>
            </a:pPr>
            <a:endParaRPr lang="en-US" sz="2800" dirty="0"/>
          </a:p>
          <a:p>
            <a:pPr marL="808108" indent="-522368">
              <a:buSzPct val="78000"/>
              <a:buAutoNum type="arabicPeriod"/>
            </a:pPr>
            <a:r>
              <a:rPr lang="en-US" sz="2800" dirty="0" err="1"/>
              <a:t>Bottsy</a:t>
            </a:r>
            <a:r>
              <a:rPr lang="en-US" sz="2800" dirty="0"/>
              <a:t> and </a:t>
            </a:r>
            <a:r>
              <a:rPr lang="en-US" sz="2800" dirty="0" err="1"/>
              <a:t>Derpy</a:t>
            </a:r>
            <a:r>
              <a:rPr lang="en-US" sz="2800" dirty="0"/>
              <a:t> robots are capable of producing a variety of </a:t>
            </a:r>
            <a:r>
              <a:rPr lang="en-US" sz="2800" dirty="0" smtClean="0"/>
              <a:t>drawing image </a:t>
            </a:r>
            <a:r>
              <a:rPr lang="en-US" sz="2800" dirty="0"/>
              <a:t>styles according to the programmed chromosome and probabilistic state machines. </a:t>
            </a:r>
            <a:endParaRPr lang="en-US" sz="2800" dirty="0" smtClean="0"/>
          </a:p>
          <a:p>
            <a:pPr marL="808108" indent="-522368">
              <a:buSzPct val="78000"/>
              <a:buAutoNum type="arabicPeriod"/>
            </a:pPr>
            <a:endParaRPr lang="en-US" sz="2800" dirty="0"/>
          </a:p>
          <a:p>
            <a:pPr marL="808108" indent="-522368">
              <a:buSzPct val="78000"/>
              <a:buAutoNum type="arabicPeriod"/>
            </a:pPr>
            <a:r>
              <a:rPr lang="en-US" sz="2800" dirty="0"/>
              <a:t>Image generation </a:t>
            </a:r>
            <a:r>
              <a:rPr lang="en-US" sz="2800" dirty="0" smtClean="0"/>
              <a:t> in artistic robots is </a:t>
            </a:r>
            <a:r>
              <a:rPr lang="en-US" sz="2800" dirty="0"/>
              <a:t>defined by the </a:t>
            </a:r>
            <a:r>
              <a:rPr lang="en-US" sz="2800" dirty="0" smtClean="0"/>
              <a:t>mechanical design, but is easily extensible to other types of robots (</a:t>
            </a:r>
            <a:r>
              <a:rPr lang="en-US" sz="2800" dirty="0" smtClean="0">
                <a:solidFill>
                  <a:srgbClr val="FFFF00"/>
                </a:solidFill>
              </a:rPr>
              <a:t>bipeds, faces, mobile</a:t>
            </a:r>
            <a:r>
              <a:rPr lang="en-US" sz="28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7123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531" y="214313"/>
            <a:ext cx="7358063" cy="714375"/>
          </a:xfrm>
        </p:spPr>
        <p:txBody>
          <a:bodyPr>
            <a:noAutofit/>
          </a:bodyPr>
          <a:lstStyle/>
          <a:p>
            <a:r>
              <a:rPr lang="en-US" b="1" dirty="0" smtClean="0"/>
              <a:t> Conclusions (</a:t>
            </a:r>
            <a:r>
              <a:rPr lang="en-US" b="1" dirty="0" err="1" smtClean="0"/>
              <a:t>cont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58188" cy="5143500"/>
          </a:xfrm>
        </p:spPr>
        <p:txBody>
          <a:bodyPr>
            <a:normAutofit fontScale="77500" lnSpcReduction="20000"/>
          </a:bodyPr>
          <a:lstStyle/>
          <a:p>
            <a:pPr marL="808108" indent="-522368">
              <a:buSzPct val="100000"/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 err="1"/>
              <a:t>Elo</a:t>
            </a:r>
            <a:r>
              <a:rPr lang="en-US" dirty="0"/>
              <a:t> Rating proved to be suitable to create a fitness function for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various</a:t>
            </a:r>
            <a:r>
              <a:rPr lang="en-US" dirty="0" smtClean="0"/>
              <a:t> robot motion projects</a:t>
            </a:r>
          </a:p>
          <a:p>
            <a:pPr marL="808108" indent="-522368">
              <a:buSzPct val="100000"/>
              <a:buFont typeface="+mj-lt"/>
              <a:buAutoNum type="arabicPeriod"/>
            </a:pPr>
            <a:endParaRPr lang="en-US" dirty="0"/>
          </a:p>
          <a:p>
            <a:pPr marL="808108" indent="-522368">
              <a:buSzPct val="100000"/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system  produces interesting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images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FF00"/>
                </a:solidFill>
              </a:rPr>
              <a:t>facial gestures</a:t>
            </a:r>
          </a:p>
          <a:p>
            <a:pPr marL="808108" indent="-522368">
              <a:buSzPct val="100000"/>
              <a:buFont typeface="+mj-lt"/>
              <a:buAutoNum type="arabicPeriod"/>
            </a:pPr>
            <a:endParaRPr lang="en-US" dirty="0"/>
          </a:p>
          <a:p>
            <a:pPr marL="808108" indent="-522368">
              <a:buSzPct val="100000"/>
              <a:buFont typeface="+mj-lt"/>
              <a:buAutoNum type="arabicPeriod"/>
            </a:pPr>
            <a:r>
              <a:rPr lang="en-US" dirty="0" smtClean="0"/>
              <a:t> IGA is </a:t>
            </a:r>
            <a:r>
              <a:rPr lang="en-US" dirty="0"/>
              <a:t>an excellent </a:t>
            </a:r>
            <a:r>
              <a:rPr lang="en-US" b="1" dirty="0">
                <a:solidFill>
                  <a:srgbClr val="FFFF00"/>
                </a:solidFill>
              </a:rPr>
              <a:t>starting point for future work </a:t>
            </a:r>
            <a:r>
              <a:rPr lang="en-US" dirty="0"/>
              <a:t>on applying more objective criteria to evaluate large sets of art objects</a:t>
            </a:r>
            <a:r>
              <a:rPr lang="en-US" dirty="0" smtClean="0"/>
              <a:t>.</a:t>
            </a:r>
          </a:p>
          <a:p>
            <a:pPr marL="808108" indent="-522368">
              <a:buSzPct val="100000"/>
              <a:buFont typeface="+mj-lt"/>
              <a:buAutoNum type="arabicPeriod"/>
            </a:pPr>
            <a:endParaRPr lang="en-US" dirty="0" smtClean="0"/>
          </a:p>
          <a:p>
            <a:pPr marL="808108" indent="-522368">
              <a:buSzPct val="100000"/>
              <a:buFont typeface="+mj-lt"/>
              <a:buAutoNum type="arabicPeriod"/>
            </a:pPr>
            <a:r>
              <a:rPr lang="en-US" dirty="0" smtClean="0"/>
              <a:t>Our plan is </a:t>
            </a:r>
            <a:r>
              <a:rPr lang="en-US" dirty="0" smtClean="0">
                <a:solidFill>
                  <a:srgbClr val="FFFF00"/>
                </a:solidFill>
              </a:rPr>
              <a:t>to combine it  with </a:t>
            </a:r>
            <a:r>
              <a:rPr lang="en-US" dirty="0">
                <a:solidFill>
                  <a:srgbClr val="FFFF00"/>
                </a:solidFill>
              </a:rPr>
              <a:t>probabilistic state machine</a:t>
            </a:r>
            <a:r>
              <a:rPr lang="en-US" dirty="0"/>
              <a:t> robot behavior generator/verifier </a:t>
            </a:r>
            <a:r>
              <a:rPr lang="en-US" dirty="0" smtClean="0"/>
              <a:t> [</a:t>
            </a:r>
            <a:r>
              <a:rPr lang="en-US" dirty="0" err="1" smtClean="0"/>
              <a:t>Bhutada</a:t>
            </a:r>
            <a:r>
              <a:rPr lang="en-US" dirty="0" smtClean="0"/>
              <a:t> – ISMVL 2013] and incorporate </a:t>
            </a:r>
            <a:r>
              <a:rPr lang="en-US" dirty="0"/>
              <a:t>into Portland Cyber Theatre project 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69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531" y="214313"/>
            <a:ext cx="7358063" cy="714375"/>
          </a:xfrm>
        </p:spPr>
        <p:txBody>
          <a:bodyPr>
            <a:noAutofit/>
          </a:bodyPr>
          <a:lstStyle/>
          <a:p>
            <a:r>
              <a:rPr lang="en-US" b="1" dirty="0" smtClean="0"/>
              <a:t> Conclusions (</a:t>
            </a:r>
            <a:r>
              <a:rPr lang="en-US" b="1" dirty="0" err="1" smtClean="0"/>
              <a:t>cont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58188" cy="4762500"/>
          </a:xfrm>
        </p:spPr>
        <p:txBody>
          <a:bodyPr>
            <a:normAutofit/>
          </a:bodyPr>
          <a:lstStyle/>
          <a:p>
            <a:pPr marL="808108" indent="-522368">
              <a:buSzPct val="100000"/>
              <a:buFont typeface="+mj-lt"/>
              <a:buAutoNum type="arabicPeriod"/>
            </a:pPr>
            <a:r>
              <a:rPr lang="en-US" dirty="0" smtClean="0"/>
              <a:t>Good for class projects</a:t>
            </a:r>
          </a:p>
          <a:p>
            <a:pPr marL="808108" indent="-522368">
              <a:buSzPct val="100000"/>
              <a:buFont typeface="+mj-lt"/>
              <a:buAutoNum type="arabicPeriod"/>
            </a:pPr>
            <a:endParaRPr lang="en-US" dirty="0"/>
          </a:p>
          <a:p>
            <a:pPr marL="808108" indent="-522368">
              <a:buSzPct val="100000"/>
              <a:buFont typeface="+mj-lt"/>
              <a:buAutoNum type="arabicPeriod"/>
            </a:pPr>
            <a:r>
              <a:rPr lang="en-US" dirty="0" smtClean="0"/>
              <a:t>New type of  CAD – designing robot theatre</a:t>
            </a:r>
          </a:p>
          <a:p>
            <a:pPr marL="808108" indent="-522368">
              <a:buSzPct val="100000"/>
              <a:buFont typeface="+mj-lt"/>
              <a:buAutoNum type="arabicPeriod"/>
            </a:pPr>
            <a:endParaRPr lang="en-US" dirty="0"/>
          </a:p>
          <a:p>
            <a:pPr marL="808108" indent="-522368">
              <a:buSzPct val="100000"/>
              <a:buFont typeface="+mj-lt"/>
              <a:buAutoNum type="arabicPeriod"/>
            </a:pPr>
            <a:r>
              <a:rPr lang="en-US" dirty="0" smtClean="0"/>
              <a:t>All our robots are Japanese – may be this research can help to build better software editors for them.</a:t>
            </a:r>
          </a:p>
        </p:txBody>
      </p:sp>
    </p:spTree>
    <p:extLst>
      <p:ext uri="{BB962C8B-B14F-4D97-AF65-F5344CB8AC3E}">
        <p14:creationId xmlns:p14="http://schemas.microsoft.com/office/powerpoint/2010/main" val="122697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851634"/>
          </a:xfrm>
        </p:spPr>
        <p:txBody>
          <a:bodyPr>
            <a:noAutofit/>
          </a:bodyPr>
          <a:lstStyle/>
          <a:p>
            <a:pPr marL="808108" indent="-522368">
              <a:buFont typeface="+mj-lt"/>
              <a:buAutoNum type="arabicPeriod"/>
            </a:pPr>
            <a:r>
              <a:rPr lang="en-US" sz="2800" dirty="0" smtClean="0"/>
              <a:t>More </a:t>
            </a:r>
            <a:r>
              <a:rPr lang="en-US" sz="2800" dirty="0"/>
              <a:t>rigorous </a:t>
            </a:r>
            <a:r>
              <a:rPr lang="en-US" sz="2800" dirty="0">
                <a:solidFill>
                  <a:srgbClr val="FFFF00"/>
                </a:solidFill>
              </a:rPr>
              <a:t>comparisons</a:t>
            </a:r>
            <a:r>
              <a:rPr lang="en-US" sz="2800" dirty="0"/>
              <a:t> </a:t>
            </a:r>
            <a:r>
              <a:rPr lang="en-US" sz="2800" dirty="0" smtClean="0"/>
              <a:t>between </a:t>
            </a:r>
            <a:r>
              <a:rPr lang="en-US" sz="2800" dirty="0" smtClean="0">
                <a:solidFill>
                  <a:srgbClr val="FFFF00"/>
                </a:solidFill>
              </a:rPr>
              <a:t>variou</a:t>
            </a:r>
            <a:r>
              <a:rPr lang="en-US" sz="2800" dirty="0" smtClean="0"/>
              <a:t>s GA strategies.</a:t>
            </a:r>
          </a:p>
          <a:p>
            <a:pPr marL="808108" indent="-522368">
              <a:buFont typeface="+mj-lt"/>
              <a:buAutoNum type="arabicPeriod"/>
            </a:pPr>
            <a:endParaRPr lang="en-US" sz="2800" dirty="0"/>
          </a:p>
          <a:p>
            <a:pPr marL="808108" indent="-522368">
              <a:buFont typeface="+mj-lt"/>
              <a:buAutoNum type="arabicPeriod"/>
            </a:pPr>
            <a:r>
              <a:rPr lang="en-US" sz="2800" dirty="0" smtClean="0"/>
              <a:t> Comparison with </a:t>
            </a:r>
            <a:r>
              <a:rPr lang="en-US" sz="2800" dirty="0" smtClean="0">
                <a:solidFill>
                  <a:srgbClr val="FFFF00"/>
                </a:solidFill>
              </a:rPr>
              <a:t>other</a:t>
            </a:r>
            <a:r>
              <a:rPr lang="en-US" sz="2800" dirty="0" smtClean="0"/>
              <a:t> ranking algorithms in IGA.</a:t>
            </a:r>
          </a:p>
          <a:p>
            <a:pPr marL="808108" indent="-522368">
              <a:buFont typeface="+mj-lt"/>
              <a:buAutoNum type="arabicPeriod"/>
            </a:pPr>
            <a:endParaRPr lang="en-US" sz="2800" dirty="0"/>
          </a:p>
          <a:p>
            <a:pPr marL="808108" indent="-522368">
              <a:buFont typeface="+mj-lt"/>
              <a:buAutoNum type="arabicPeriod"/>
            </a:pPr>
            <a:r>
              <a:rPr lang="en-US" sz="2800" dirty="0" smtClean="0"/>
              <a:t>Applications of these fitness functions to </a:t>
            </a:r>
            <a:r>
              <a:rPr lang="en-US" sz="2800" dirty="0" smtClean="0">
                <a:solidFill>
                  <a:srgbClr val="FFFF00"/>
                </a:solidFill>
              </a:rPr>
              <a:t>Genetic Programming,  </a:t>
            </a:r>
            <a:r>
              <a:rPr lang="en-US" sz="2800" dirty="0" err="1" smtClean="0">
                <a:solidFill>
                  <a:srgbClr val="FFC000"/>
                </a:solidFill>
              </a:rPr>
              <a:t>Ashenhurst</a:t>
            </a:r>
            <a:r>
              <a:rPr lang="en-US" sz="2800" dirty="0" smtClean="0">
                <a:solidFill>
                  <a:srgbClr val="FFC000"/>
                </a:solidFill>
              </a:rPr>
              <a:t>-Curtis decomposition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rgbClr val="FFFF00"/>
                </a:solidFill>
              </a:rPr>
              <a:t>Particle Swarm Algorithms </a:t>
            </a:r>
            <a:r>
              <a:rPr lang="en-US" sz="2800" dirty="0" smtClean="0"/>
              <a:t>(no such work was done before)</a:t>
            </a:r>
          </a:p>
          <a:p>
            <a:pPr marL="808108" indent="-522368">
              <a:buFont typeface="+mj-lt"/>
              <a:buAutoNum type="arabicPeriod"/>
            </a:pPr>
            <a:endParaRPr lang="en-US" sz="2800" dirty="0"/>
          </a:p>
          <a:p>
            <a:pPr marL="808108" indent="-522368">
              <a:buFont typeface="+mj-lt"/>
              <a:buAutoNum type="arabicPeriod"/>
            </a:pPr>
            <a:r>
              <a:rPr lang="en-US" sz="2400" dirty="0" smtClean="0"/>
              <a:t>It </a:t>
            </a:r>
            <a:r>
              <a:rPr lang="en-US" sz="2400" dirty="0"/>
              <a:t>is also an interesting research problem in itself, as it is related to</a:t>
            </a:r>
            <a:r>
              <a:rPr lang="en-US" sz="2400" dirty="0">
                <a:solidFill>
                  <a:srgbClr val="FFFF00"/>
                </a:solidFill>
              </a:rPr>
              <a:t> Google </a:t>
            </a:r>
            <a:r>
              <a:rPr lang="en-US" sz="2400" dirty="0"/>
              <a:t>Page Rating and similar </a:t>
            </a:r>
            <a:r>
              <a:rPr lang="en-US" sz="2400" dirty="0" smtClean="0"/>
              <a:t>problems</a:t>
            </a:r>
            <a:r>
              <a:rPr lang="en-US" sz="2800" dirty="0" smtClean="0"/>
              <a:t>.</a:t>
            </a:r>
            <a:endParaRPr lang="en-US" sz="2800" dirty="0"/>
          </a:p>
          <a:p>
            <a:pPr marL="808108" indent="-522368">
              <a:buFont typeface="+mj-lt"/>
              <a:buAutoNum type="arabicPeriod"/>
            </a:pPr>
            <a:endParaRPr lang="en-US" sz="2800" dirty="0"/>
          </a:p>
          <a:p>
            <a:pPr marL="808108" indent="-522368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057400" y="84083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Research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358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show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Robot interaction (different)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Greetings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Conflict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Dance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Facial gestures (similar)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905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9" t="19613" r="16129" b="24989"/>
          <a:stretch/>
        </p:blipFill>
        <p:spPr bwMode="auto">
          <a:xfrm>
            <a:off x="0" y="-86265"/>
            <a:ext cx="9144000" cy="694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72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2" t="13764" r="26236" b="8129"/>
          <a:stretch/>
        </p:blipFill>
        <p:spPr bwMode="auto">
          <a:xfrm>
            <a:off x="1000432" y="228601"/>
            <a:ext cx="6016107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9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457199"/>
            <a:ext cx="5638800" cy="3613355"/>
          </a:xfrm>
        </p:spPr>
        <p:txBody>
          <a:bodyPr/>
          <a:lstStyle/>
          <a:p>
            <a:r>
              <a:rPr lang="en-US" dirty="0" smtClean="0"/>
              <a:t>Hello, Professor Einstein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3" t="24452" r="58172" b="28064"/>
          <a:stretch/>
        </p:blipFill>
        <p:spPr bwMode="auto">
          <a:xfrm>
            <a:off x="14748" y="0"/>
            <a:ext cx="2477729" cy="407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76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is sunny today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3" t="24108" r="58602" b="26000"/>
          <a:stretch/>
        </p:blipFill>
        <p:spPr bwMode="auto">
          <a:xfrm>
            <a:off x="0" y="0"/>
            <a:ext cx="2418735" cy="427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26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05000"/>
            <a:ext cx="8229600" cy="1143000"/>
          </a:xfrm>
        </p:spPr>
        <p:txBody>
          <a:bodyPr/>
          <a:lstStyle/>
          <a:p>
            <a:r>
              <a:rPr lang="en-US" dirty="0" smtClean="0"/>
              <a:t>Bad Cat, Bad Cat!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1" t="24430" r="58710" b="26366"/>
          <a:stretch/>
        </p:blipFill>
        <p:spPr bwMode="auto">
          <a:xfrm>
            <a:off x="0" y="0"/>
            <a:ext cx="2330247" cy="421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457200"/>
            <a:ext cx="3657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To Schrödinger cat: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20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9" t="25140" r="57957" b="27045"/>
          <a:stretch/>
        </p:blipFill>
        <p:spPr bwMode="auto">
          <a:xfrm>
            <a:off x="0" y="0"/>
            <a:ext cx="2477729" cy="409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72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6" t="25462" r="57849" b="26710"/>
          <a:stretch/>
        </p:blipFill>
        <p:spPr bwMode="auto">
          <a:xfrm>
            <a:off x="0" y="84177"/>
            <a:ext cx="2682349" cy="433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22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320</Words>
  <Application>Microsoft Office PowerPoint</Application>
  <PresentationFormat>On-screen Show (4:3)</PresentationFormat>
  <Paragraphs>54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Maria Curie-Sklodowska</vt:lpstr>
      <vt:lpstr>PowerPoint Presentation</vt:lpstr>
      <vt:lpstr>PowerPoint Presentation</vt:lpstr>
      <vt:lpstr>Hello, Professor Einstein</vt:lpstr>
      <vt:lpstr>It is sunny today</vt:lpstr>
      <vt:lpstr>Bad Cat, Bad Cat!</vt:lpstr>
      <vt:lpstr>PowerPoint Presentation</vt:lpstr>
      <vt:lpstr>PowerPoint Presentation</vt:lpstr>
      <vt:lpstr>Professor  Bohr?</vt:lpstr>
      <vt:lpstr>Or Sir Issac?</vt:lpstr>
      <vt:lpstr>I am so tired</vt:lpstr>
      <vt:lpstr>PowerPoint Presentation</vt:lpstr>
      <vt:lpstr>To clean the lab again</vt:lpstr>
      <vt:lpstr>Oh, no!</vt:lpstr>
      <vt:lpstr>Hair, make-up and hat make a woman!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Conclusions</vt:lpstr>
      <vt:lpstr> Conclusions (cont)</vt:lpstr>
      <vt:lpstr> Conclusions (cont)</vt:lpstr>
      <vt:lpstr>PowerPoint Presentation</vt:lpstr>
      <vt:lpstr>Now show videos</vt:lpstr>
    </vt:vector>
  </TitlesOfParts>
  <Company>Portland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Emergence</dc:title>
  <dc:creator>mperkows</dc:creator>
  <cp:lastModifiedBy>Marek</cp:lastModifiedBy>
  <cp:revision>38</cp:revision>
  <dcterms:created xsi:type="dcterms:W3CDTF">2013-02-26T03:11:41Z</dcterms:created>
  <dcterms:modified xsi:type="dcterms:W3CDTF">2013-05-20T23:55:45Z</dcterms:modified>
</cp:coreProperties>
</file>